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3"/>
  </p:notesMasterIdLst>
  <p:sldIdLst>
    <p:sldId id="256" r:id="rId2"/>
    <p:sldId id="261" r:id="rId3"/>
    <p:sldId id="260" r:id="rId4"/>
    <p:sldId id="258" r:id="rId5"/>
    <p:sldId id="259" r:id="rId6"/>
    <p:sldId id="262" r:id="rId7"/>
    <p:sldId id="263" r:id="rId8"/>
    <p:sldId id="264" r:id="rId9"/>
    <p:sldId id="265" r:id="rId10"/>
    <p:sldId id="257" r:id="rId11"/>
    <p:sldId id="26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nnifer Beebe"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623" autoAdjust="0"/>
  </p:normalViewPr>
  <p:slideViewPr>
    <p:cSldViewPr snapToGrid="0" snapToObjects="1">
      <p:cViewPr varScale="1">
        <p:scale>
          <a:sx n="83" d="100"/>
          <a:sy n="83" d="100"/>
        </p:scale>
        <p:origin x="82" y="365"/>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9A8C99-E466-D34C-BA14-24BAA92E1228}" type="datetimeFigureOut">
              <a:rPr lang="en-US" smtClean="0"/>
              <a:t>8/23/2021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728D42-32AE-CF4F-8659-29FD74434DB3}" type="slidenum">
              <a:rPr lang="en-US" smtClean="0"/>
              <a:t>‹#›</a:t>
            </a:fld>
            <a:endParaRPr lang="en-US"/>
          </a:p>
        </p:txBody>
      </p:sp>
    </p:spTree>
    <p:extLst>
      <p:ext uri="{BB962C8B-B14F-4D97-AF65-F5344CB8AC3E}">
        <p14:creationId xmlns:p14="http://schemas.microsoft.com/office/powerpoint/2010/main" val="32537091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703346F8-541F-7C4C-8706-C65AFF83FDD1}" type="datetimeFigureOut">
              <a:rPr lang="en-US" smtClean="0"/>
              <a:t>8/23/2021</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703346F8-541F-7C4C-8706-C65AFF83FDD1}" type="datetimeFigureOut">
              <a:rPr lang="en-US" smtClean="0"/>
              <a:t>8/23/2021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F81F55-0BF7-BE4E-A6A6-96BC58B7B294}" type="slidenum">
              <a:rPr lang="en-US" smtClean="0"/>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03346F8-541F-7C4C-8706-C65AFF83FDD1}" type="datetimeFigureOut">
              <a:rPr lang="en-US" smtClean="0"/>
              <a:t>8/23/2021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F81F55-0BF7-BE4E-A6A6-96BC58B7B294}"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703346F8-541F-7C4C-8706-C65AFF83FDD1}" type="datetimeFigureOut">
              <a:rPr lang="en-US" smtClean="0"/>
              <a:t>8/23/2021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F81F55-0BF7-BE4E-A6A6-96BC58B7B294}"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703346F8-541F-7C4C-8706-C65AFF83FDD1}" type="datetimeFigureOut">
              <a:rPr lang="en-US" smtClean="0"/>
              <a:t>8/23/2021</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703346F8-541F-7C4C-8706-C65AFF83FDD1}" type="datetimeFigureOut">
              <a:rPr lang="en-US" smtClean="0"/>
              <a:t>8/23/2021</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81F81F55-0BF7-BE4E-A6A6-96BC58B7B294}" type="slidenum">
              <a:rPr lang="en-US" smtClean="0"/>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3346F8-541F-7C4C-8706-C65AFF83FDD1}" type="datetimeFigureOut">
              <a:rPr lang="en-US" smtClean="0"/>
              <a:t>8/23/2021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F81F55-0BF7-BE4E-A6A6-96BC58B7B294}" type="slidenum">
              <a:rPr lang="en-US" smtClean="0"/>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703346F8-541F-7C4C-8706-C65AFF83FDD1}" type="datetimeFigureOut">
              <a:rPr lang="en-US" smtClean="0"/>
              <a:t>8/23/2021</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81F81F55-0BF7-BE4E-A6A6-96BC58B7B294}"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703346F8-541F-7C4C-8706-C65AFF83FDD1}" type="datetimeFigureOut">
              <a:rPr lang="en-US" smtClean="0"/>
              <a:t>8/23/2021</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81F81F55-0BF7-BE4E-A6A6-96BC58B7B294}"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703346F8-541F-7C4C-8706-C65AFF83FDD1}" type="datetimeFigureOut">
              <a:rPr lang="en-US" smtClean="0"/>
              <a:t>8/23/2021</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81F81F55-0BF7-BE4E-A6A6-96BC58B7B294}" type="slidenum">
              <a:rPr lang="en-US" smtClean="0"/>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smtClean="0"/>
              <a:t>Drag picture to placeholder or click icon to add</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3346F8-541F-7C4C-8706-C65AFF83FDD1}" type="datetimeFigureOut">
              <a:rPr lang="en-US" smtClean="0"/>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F81F55-0BF7-BE4E-A6A6-96BC58B7B29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3346F8-541F-7C4C-8706-C65AFF83FDD1}" type="datetimeFigureOut">
              <a:rPr lang="en-US" smtClean="0"/>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F81F55-0BF7-BE4E-A6A6-96BC58B7B294}"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3346F8-541F-7C4C-8706-C65AFF83FDD1}" type="datetimeFigureOut">
              <a:rPr lang="en-US" smtClean="0"/>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F81F55-0BF7-BE4E-A6A6-96BC58B7B294}" type="slidenum">
              <a:rPr lang="en-US" smtClean="0"/>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3346F8-541F-7C4C-8706-C65AFF83FDD1}" type="datetimeFigureOut">
              <a:rPr lang="en-US" smtClean="0"/>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F81F55-0BF7-BE4E-A6A6-96BC58B7B294}"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703346F8-541F-7C4C-8706-C65AFF83FDD1}" type="datetimeFigureOut">
              <a:rPr lang="en-US" smtClean="0"/>
              <a:t>8/23/2021</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smtClean="0"/>
              <a:t>Drag picture to placeholder or click icon to add</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703346F8-541F-7C4C-8706-C65AFF83FDD1}" type="datetimeFigureOut">
              <a:rPr lang="en-US" smtClean="0"/>
              <a:t>8/23/2021</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81F81F55-0BF7-BE4E-A6A6-96BC58B7B294}" type="slidenum">
              <a:rPr lang="en-US" smtClean="0"/>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703346F8-541F-7C4C-8706-C65AFF83FDD1}" type="datetimeFigureOut">
              <a:rPr lang="en-US" smtClean="0"/>
              <a:t>8/23/2021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F81F55-0BF7-BE4E-A6A6-96BC58B7B29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703346F8-541F-7C4C-8706-C65AFF83FDD1}" type="datetimeFigureOut">
              <a:rPr lang="en-US" smtClean="0"/>
              <a:t>8/23/2021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F81F55-0BF7-BE4E-A6A6-96BC58B7B294}" type="slidenum">
              <a:rPr lang="en-US" smtClean="0"/>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703346F8-541F-7C4C-8706-C65AFF83FDD1}" type="datetimeFigureOut">
              <a:rPr lang="en-US" smtClean="0"/>
              <a:t>8/23/2021</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81F81F55-0BF7-BE4E-A6A6-96BC58B7B29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703346F8-541F-7C4C-8706-C65AFF83FDD1}" type="datetimeFigureOut">
              <a:rPr lang="en-US" smtClean="0"/>
              <a:t>8/23/2021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F81F55-0BF7-BE4E-A6A6-96BC58B7B294}" type="slidenum">
              <a:rPr lang="en-US" smtClean="0"/>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703346F8-541F-7C4C-8706-C65AFF83FDD1}" type="datetimeFigureOut">
              <a:rPr lang="en-US" smtClean="0"/>
              <a:t>8/23/2021</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81F81F55-0BF7-BE4E-A6A6-96BC58B7B29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DWynJkN5HbQ"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1548" y="4624667"/>
            <a:ext cx="7777652" cy="1915789"/>
          </a:xfrm>
        </p:spPr>
        <p:txBody>
          <a:bodyPr>
            <a:normAutofit/>
          </a:bodyPr>
          <a:lstStyle/>
          <a:p>
            <a:r>
              <a:rPr lang="en-US" dirty="0" smtClean="0"/>
              <a:t>The Sixth Week</a:t>
            </a:r>
            <a:r>
              <a:rPr lang="en-US" smtClean="0"/>
              <a:t/>
            </a:r>
            <a:br>
              <a:rPr lang="en-US" smtClean="0"/>
            </a:br>
            <a:r>
              <a:rPr lang="en-US" smtClean="0"/>
              <a:t>Module </a:t>
            </a:r>
            <a:r>
              <a:rPr lang="en-US" dirty="0" smtClean="0"/>
              <a:t>6b</a:t>
            </a:r>
            <a:br>
              <a:rPr lang="en-US" dirty="0" smtClean="0"/>
            </a:br>
            <a:r>
              <a:rPr lang="en-US" dirty="0" smtClean="0"/>
              <a:t>Awareness &amp; Action</a:t>
            </a:r>
            <a:endParaRPr lang="en-US" dirty="0"/>
          </a:p>
        </p:txBody>
      </p:sp>
      <p:sp>
        <p:nvSpPr>
          <p:cNvPr id="3" name="Subtitle 2"/>
          <p:cNvSpPr>
            <a:spLocks noGrp="1"/>
          </p:cNvSpPr>
          <p:nvPr>
            <p:ph type="subTitle" idx="1"/>
          </p:nvPr>
        </p:nvSpPr>
        <p:spPr>
          <a:xfrm>
            <a:off x="4800600" y="5817246"/>
            <a:ext cx="4038600" cy="723210"/>
          </a:xfrm>
        </p:spPr>
        <p:txBody>
          <a:bodyPr/>
          <a:lstStyle/>
          <a:p>
            <a:r>
              <a:rPr lang="en-US" dirty="0" smtClean="0"/>
              <a:t>NUB </a:t>
            </a:r>
            <a:r>
              <a:rPr lang="en-US" dirty="0" smtClean="0"/>
              <a:t>2021</a:t>
            </a:r>
            <a:endParaRPr lang="en-US" dirty="0"/>
          </a:p>
        </p:txBody>
      </p:sp>
    </p:spTree>
    <p:extLst>
      <p:ext uri="{BB962C8B-B14F-4D97-AF65-F5344CB8AC3E}">
        <p14:creationId xmlns:p14="http://schemas.microsoft.com/office/powerpoint/2010/main" val="12307185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Fourth “D” of Bystander Intervention</a:t>
            </a:r>
            <a:endParaRPr lang="en-US" dirty="0"/>
          </a:p>
        </p:txBody>
      </p:sp>
      <p:sp>
        <p:nvSpPr>
          <p:cNvPr id="3" name="Content Placeholder 2"/>
          <p:cNvSpPr>
            <a:spLocks noGrp="1"/>
          </p:cNvSpPr>
          <p:nvPr>
            <p:ph idx="1"/>
          </p:nvPr>
        </p:nvSpPr>
        <p:spPr>
          <a:xfrm>
            <a:off x="498474" y="1892300"/>
            <a:ext cx="7556313" cy="4762500"/>
          </a:xfrm>
        </p:spPr>
        <p:txBody>
          <a:bodyPr>
            <a:normAutofit/>
          </a:bodyPr>
          <a:lstStyle/>
          <a:p>
            <a:pPr marL="0" indent="0">
              <a:buNone/>
            </a:pPr>
            <a:r>
              <a:rPr lang="en-US" sz="2600" dirty="0" smtClean="0"/>
              <a:t>Delay</a:t>
            </a:r>
          </a:p>
          <a:p>
            <a:r>
              <a:rPr lang="en-US" dirty="0" smtClean="0"/>
              <a:t>Following up or checking in with someone when you hear that an incident has already occurred</a:t>
            </a:r>
          </a:p>
          <a:p>
            <a:pPr marL="0" indent="0">
              <a:buNone/>
            </a:pPr>
            <a:r>
              <a:rPr lang="en-US" u="sng" dirty="0" smtClean="0"/>
              <a:t>Example: </a:t>
            </a:r>
          </a:p>
          <a:p>
            <a:pPr marL="0" indent="0">
              <a:spcBef>
                <a:spcPts val="200"/>
              </a:spcBef>
              <a:buNone/>
            </a:pPr>
            <a:r>
              <a:rPr lang="en-US" dirty="0" smtClean="0"/>
              <a:t>When you return to campus after a weekend spent at home, you overhear some students talking about how your friend, Avery has a black eye and was visibly upset after his ex left his dorm room last night. When you hear this, you make a plan to stop by Avery’s room to check in with him. </a:t>
            </a:r>
            <a:endParaRPr lang="en-US" dirty="0"/>
          </a:p>
          <a:p>
            <a:pPr marL="0" indent="0">
              <a:buNone/>
            </a:pPr>
            <a:r>
              <a:rPr lang="en-US" sz="1700" u="sng" dirty="0" smtClean="0"/>
              <a:t>Helpful Hints:</a:t>
            </a:r>
          </a:p>
          <a:p>
            <a:pPr>
              <a:spcBef>
                <a:spcPts val="200"/>
              </a:spcBef>
            </a:pPr>
            <a:r>
              <a:rPr lang="en-US" sz="1700" dirty="0" smtClean="0"/>
              <a:t>Delay is NOT an option when you see a situation that is about </a:t>
            </a:r>
            <a:r>
              <a:rPr lang="en-US" sz="1700" smtClean="0"/>
              <a:t>to occur</a:t>
            </a:r>
            <a:r>
              <a:rPr lang="en-US" sz="1700" dirty="0" smtClean="0"/>
              <a:t>. </a:t>
            </a:r>
          </a:p>
          <a:p>
            <a:pPr>
              <a:spcBef>
                <a:spcPts val="200"/>
              </a:spcBef>
            </a:pPr>
            <a:r>
              <a:rPr lang="en-US" sz="1700" dirty="0" smtClean="0"/>
              <a:t>Be sure to know the resources available on and off campus</a:t>
            </a:r>
          </a:p>
          <a:p>
            <a:endParaRPr lang="en-US" sz="1700" dirty="0" smtClean="0"/>
          </a:p>
          <a:p>
            <a:endParaRPr lang="en-US" dirty="0"/>
          </a:p>
          <a:p>
            <a:endParaRPr lang="en-US" dirty="0"/>
          </a:p>
        </p:txBody>
      </p:sp>
    </p:spTree>
    <p:extLst>
      <p:ext uri="{BB962C8B-B14F-4D97-AF65-F5344CB8AC3E}">
        <p14:creationId xmlns:p14="http://schemas.microsoft.com/office/powerpoint/2010/main" val="1499109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Activity</a:t>
            </a:r>
            <a:endParaRPr lang="en-US" dirty="0"/>
          </a:p>
        </p:txBody>
      </p:sp>
      <p:sp>
        <p:nvSpPr>
          <p:cNvPr id="3" name="Content Placeholder 2"/>
          <p:cNvSpPr>
            <a:spLocks noGrp="1"/>
          </p:cNvSpPr>
          <p:nvPr>
            <p:ph idx="1"/>
          </p:nvPr>
        </p:nvSpPr>
        <p:spPr>
          <a:xfrm>
            <a:off x="498474" y="1752600"/>
            <a:ext cx="7556313" cy="4373563"/>
          </a:xfrm>
        </p:spPr>
        <p:txBody>
          <a:bodyPr>
            <a:normAutofit/>
          </a:bodyPr>
          <a:lstStyle/>
          <a:p>
            <a:pPr marL="0" indent="0">
              <a:buNone/>
            </a:pPr>
            <a:r>
              <a:rPr lang="en-US" sz="2400" dirty="0"/>
              <a:t>Scenario Development &amp; Role </a:t>
            </a:r>
            <a:r>
              <a:rPr lang="en-US" sz="2400" dirty="0" smtClean="0"/>
              <a:t>Playing</a:t>
            </a:r>
            <a:endParaRPr lang="en-US" sz="2400" dirty="0"/>
          </a:p>
          <a:p>
            <a:endParaRPr lang="en-US" dirty="0" smtClean="0"/>
          </a:p>
          <a:p>
            <a:r>
              <a:rPr lang="en-US" dirty="0" smtClean="0"/>
              <a:t>Gather into groups of 3 or 4</a:t>
            </a:r>
          </a:p>
          <a:p>
            <a:r>
              <a:rPr lang="en-US" dirty="0"/>
              <a:t>Within your group:</a:t>
            </a:r>
          </a:p>
          <a:p>
            <a:pPr lvl="1"/>
            <a:r>
              <a:rPr lang="en-US" dirty="0"/>
              <a:t>Develop a scenario </a:t>
            </a:r>
          </a:p>
          <a:p>
            <a:pPr lvl="1"/>
            <a:r>
              <a:rPr lang="en-US" dirty="0"/>
              <a:t>Come up with three bystander responses for your scenario</a:t>
            </a:r>
          </a:p>
          <a:p>
            <a:pPr lvl="2"/>
            <a:r>
              <a:rPr lang="en-US" dirty="0"/>
              <a:t>Direct, Distract, Delegate </a:t>
            </a:r>
            <a:endParaRPr lang="en-US" dirty="0" smtClean="0"/>
          </a:p>
          <a:p>
            <a:r>
              <a:rPr lang="en-US" dirty="0"/>
              <a:t>Take turns acting! Each group will be given a chance to showcase their scenario and responses to the class! </a:t>
            </a:r>
          </a:p>
          <a:p>
            <a:pPr marL="0" indent="0">
              <a:buNone/>
            </a:pPr>
            <a:endParaRPr lang="en-US" dirty="0"/>
          </a:p>
          <a:p>
            <a:pPr lvl="2"/>
            <a:endParaRPr lang="en-US" dirty="0"/>
          </a:p>
          <a:p>
            <a:pPr lvl="2"/>
            <a:endParaRPr lang="en-US" dirty="0" smtClean="0"/>
          </a:p>
          <a:p>
            <a:pPr marL="457200" lvl="2" indent="0">
              <a:buNone/>
            </a:pPr>
            <a:endParaRPr lang="en-US" dirty="0" smtClean="0"/>
          </a:p>
          <a:p>
            <a:pPr marL="457200" lvl="2" indent="0">
              <a:buNone/>
            </a:pPr>
            <a:endParaRPr lang="en-US" dirty="0"/>
          </a:p>
        </p:txBody>
      </p:sp>
    </p:spTree>
    <p:extLst>
      <p:ext uri="{BB962C8B-B14F-4D97-AF65-F5344CB8AC3E}">
        <p14:creationId xmlns:p14="http://schemas.microsoft.com/office/powerpoint/2010/main" val="3916354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 Assigned in Module </a:t>
            </a:r>
            <a:r>
              <a:rPr lang="en-US" dirty="0" smtClean="0"/>
              <a:t>5: </a:t>
            </a:r>
            <a:br>
              <a:rPr lang="en-US" dirty="0" smtClean="0"/>
            </a:br>
            <a:r>
              <a:rPr lang="en-US" dirty="0" smtClean="0"/>
              <a:t>Jackson Katz’s Ted Talk</a:t>
            </a:r>
            <a:br>
              <a:rPr lang="en-US" dirty="0" smtClean="0"/>
            </a:br>
            <a:endParaRPr lang="en-US" dirty="0"/>
          </a:p>
        </p:txBody>
      </p:sp>
      <p:sp>
        <p:nvSpPr>
          <p:cNvPr id="3" name="Content Placeholder 2"/>
          <p:cNvSpPr>
            <a:spLocks noGrp="1"/>
          </p:cNvSpPr>
          <p:nvPr>
            <p:ph idx="1"/>
          </p:nvPr>
        </p:nvSpPr>
        <p:spPr/>
        <p:txBody>
          <a:bodyPr/>
          <a:lstStyle/>
          <a:p>
            <a:r>
              <a:rPr lang="en-US" dirty="0" smtClean="0"/>
              <a:t>Open Discussion </a:t>
            </a:r>
          </a:p>
          <a:p>
            <a:endParaRPr lang="en-US" dirty="0"/>
          </a:p>
        </p:txBody>
      </p:sp>
      <p:pic>
        <p:nvPicPr>
          <p:cNvPr id="4" name="Picture 3" descr="Jackson Katz Imag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49800" y="2489200"/>
            <a:ext cx="3822700" cy="3822700"/>
          </a:xfrm>
          <a:prstGeom prst="rect">
            <a:avLst/>
          </a:prstGeom>
        </p:spPr>
      </p:pic>
    </p:spTree>
    <p:extLst>
      <p:ext uri="{BB962C8B-B14F-4D97-AF65-F5344CB8AC3E}">
        <p14:creationId xmlns:p14="http://schemas.microsoft.com/office/powerpoint/2010/main" val="3645293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Microaggressions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2400" dirty="0" smtClean="0"/>
              <a:t>What is a microaggression?</a:t>
            </a:r>
          </a:p>
          <a:p>
            <a:r>
              <a:rPr lang="en-US" dirty="0" smtClean="0"/>
              <a:t>A comment or action that subtly and often unconsciously or unintentionally expresses a prejudice attitude toward a member of a marginalized group </a:t>
            </a:r>
            <a:r>
              <a:rPr lang="en-US" sz="1000" dirty="0" smtClean="0"/>
              <a:t>(Merriam-Webster, 2017)</a:t>
            </a:r>
          </a:p>
          <a:p>
            <a:pPr marL="0" indent="0">
              <a:buNone/>
            </a:pPr>
            <a:endParaRPr lang="en-US" dirty="0" smtClean="0"/>
          </a:p>
          <a:p>
            <a:pPr marL="0" indent="0">
              <a:buNone/>
            </a:pPr>
            <a:r>
              <a:rPr lang="en-US" sz="2400" dirty="0" smtClean="0"/>
              <a:t>What are some examples of microaggressions?</a:t>
            </a:r>
          </a:p>
          <a:p>
            <a:r>
              <a:rPr lang="en-US" dirty="0" smtClean="0"/>
              <a:t>Check out your handbook on pages 55-56 </a:t>
            </a:r>
          </a:p>
          <a:p>
            <a:pPr marL="0" indent="0">
              <a:buNone/>
            </a:pPr>
            <a:endParaRPr lang="en-US" dirty="0" smtClean="0"/>
          </a:p>
          <a:p>
            <a:pPr marL="0" indent="0">
              <a:buNone/>
            </a:pPr>
            <a:r>
              <a:rPr lang="en-US" dirty="0" smtClean="0"/>
              <a:t>Optional Video Example:  </a:t>
            </a:r>
            <a:r>
              <a:rPr lang="en-US" dirty="0" smtClean="0">
                <a:hlinkClick r:id="rId2"/>
              </a:rPr>
              <a:t>What Kind of Asian Are You?</a:t>
            </a:r>
            <a:endParaRPr lang="en-US" dirty="0"/>
          </a:p>
          <a:p>
            <a:pPr marL="0" indent="0">
              <a:buNone/>
            </a:pPr>
            <a:endParaRPr lang="en-US" dirty="0" smtClean="0"/>
          </a:p>
        </p:txBody>
      </p:sp>
    </p:spTree>
    <p:extLst>
      <p:ext uri="{BB962C8B-B14F-4D97-AF65-F5344CB8AC3E}">
        <p14:creationId xmlns:p14="http://schemas.microsoft.com/office/powerpoint/2010/main" val="40959619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Recognizing &amp; Taking Action</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Conduct unbecoming of an NU student</a:t>
            </a:r>
          </a:p>
          <a:p>
            <a:pPr lvl="1"/>
            <a:r>
              <a:rPr lang="en-US" dirty="0" smtClean="0"/>
              <a:t>Violence (in all forms)</a:t>
            </a:r>
          </a:p>
          <a:p>
            <a:pPr lvl="1"/>
            <a:r>
              <a:rPr lang="en-US" dirty="0" smtClean="0"/>
              <a:t>Discrimination </a:t>
            </a:r>
          </a:p>
          <a:p>
            <a:pPr lvl="2"/>
            <a:r>
              <a:rPr lang="en-US" dirty="0" smtClean="0"/>
              <a:t>Race/Ethnicity</a:t>
            </a:r>
          </a:p>
          <a:p>
            <a:pPr lvl="2"/>
            <a:r>
              <a:rPr lang="en-US" dirty="0" smtClean="0"/>
              <a:t>Sex/Gender </a:t>
            </a:r>
          </a:p>
          <a:p>
            <a:pPr lvl="2"/>
            <a:r>
              <a:rPr lang="en-US" dirty="0" smtClean="0"/>
              <a:t>Gender Identity</a:t>
            </a:r>
          </a:p>
          <a:p>
            <a:pPr lvl="2"/>
            <a:r>
              <a:rPr lang="en-US" dirty="0" smtClean="0"/>
              <a:t>Sexual Orientation</a:t>
            </a:r>
          </a:p>
          <a:p>
            <a:pPr lvl="2"/>
            <a:r>
              <a:rPr lang="en-US" dirty="0" smtClean="0"/>
              <a:t>Socioeconomic Class</a:t>
            </a:r>
          </a:p>
          <a:p>
            <a:pPr lvl="2"/>
            <a:r>
              <a:rPr lang="en-US" dirty="0" smtClean="0"/>
              <a:t>Physical/Mental Disability</a:t>
            </a:r>
          </a:p>
          <a:p>
            <a:pPr lvl="2"/>
            <a:r>
              <a:rPr lang="en-US" dirty="0" smtClean="0"/>
              <a:t>Religion</a:t>
            </a:r>
          </a:p>
          <a:p>
            <a:pPr lvl="2"/>
            <a:r>
              <a:rPr lang="en-US" dirty="0" smtClean="0"/>
              <a:t>Age</a:t>
            </a:r>
          </a:p>
          <a:p>
            <a:endParaRPr lang="en-US" dirty="0"/>
          </a:p>
          <a:p>
            <a:pPr marL="228600" lvl="1" indent="0">
              <a:buNone/>
            </a:pPr>
            <a:endParaRPr lang="en-US" dirty="0"/>
          </a:p>
        </p:txBody>
      </p:sp>
      <p:pic>
        <p:nvPicPr>
          <p:cNvPr id="4" name="Picture 3" descr="GSquot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59722" y="2172138"/>
            <a:ext cx="2970447" cy="4301100"/>
          </a:xfrm>
          <a:prstGeom prst="rect">
            <a:avLst/>
          </a:prstGeom>
        </p:spPr>
      </p:pic>
    </p:spTree>
    <p:extLst>
      <p:ext uri="{BB962C8B-B14F-4D97-AF65-F5344CB8AC3E}">
        <p14:creationId xmlns:p14="http://schemas.microsoft.com/office/powerpoint/2010/main" val="16376964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Becoming an “Upstander”</a:t>
            </a:r>
            <a:endParaRPr lang="en-US" dirty="0"/>
          </a:p>
        </p:txBody>
      </p:sp>
      <p:sp>
        <p:nvSpPr>
          <p:cNvPr id="3" name="Content Placeholder 2"/>
          <p:cNvSpPr>
            <a:spLocks noGrp="1"/>
          </p:cNvSpPr>
          <p:nvPr>
            <p:ph idx="1"/>
          </p:nvPr>
        </p:nvSpPr>
        <p:spPr>
          <a:xfrm>
            <a:off x="498474" y="1790700"/>
            <a:ext cx="7556313" cy="4584700"/>
          </a:xfrm>
        </p:spPr>
        <p:txBody>
          <a:bodyPr>
            <a:normAutofit/>
          </a:bodyPr>
          <a:lstStyle/>
          <a:p>
            <a:r>
              <a:rPr lang="en-US" sz="2400" dirty="0" smtClean="0"/>
              <a:t>What is an “Upstander”?</a:t>
            </a:r>
          </a:p>
          <a:p>
            <a:pPr lvl="1"/>
            <a:r>
              <a:rPr lang="en-US" dirty="0"/>
              <a:t>Someone that </a:t>
            </a:r>
            <a:r>
              <a:rPr lang="en-US" dirty="0" smtClean="0"/>
              <a:t>intervenes </a:t>
            </a:r>
            <a:r>
              <a:rPr lang="en-US" dirty="0"/>
              <a:t>to help reduce or </a:t>
            </a:r>
            <a:r>
              <a:rPr lang="en-US" dirty="0" smtClean="0"/>
              <a:t>eliminate violent and/or inappropriate acts.</a:t>
            </a:r>
          </a:p>
          <a:p>
            <a:r>
              <a:rPr lang="en-US" sz="2400" dirty="0" smtClean="0"/>
              <a:t>The 3 Ds of Intervention</a:t>
            </a:r>
          </a:p>
          <a:p>
            <a:pPr lvl="1"/>
            <a:r>
              <a:rPr lang="en-US" sz="2000" u="sng" dirty="0" smtClean="0"/>
              <a:t>Direct</a:t>
            </a:r>
          </a:p>
          <a:p>
            <a:pPr lvl="2"/>
            <a:r>
              <a:rPr lang="en-US" dirty="0" smtClean="0"/>
              <a:t>You intervene directly; take action yourself</a:t>
            </a:r>
          </a:p>
          <a:p>
            <a:pPr marL="457200" lvl="2" indent="0">
              <a:buNone/>
            </a:pPr>
            <a:endParaRPr lang="en-US" sz="1200" dirty="0" smtClean="0"/>
          </a:p>
          <a:p>
            <a:pPr lvl="1"/>
            <a:r>
              <a:rPr lang="en-US" sz="2000" u="sng" dirty="0" smtClean="0"/>
              <a:t>Distract</a:t>
            </a:r>
          </a:p>
          <a:p>
            <a:pPr lvl="2"/>
            <a:r>
              <a:rPr lang="en-US" dirty="0" smtClean="0"/>
              <a:t>You take action to divert attention from the situation</a:t>
            </a:r>
          </a:p>
          <a:p>
            <a:pPr marL="457200" lvl="2" indent="0">
              <a:buNone/>
            </a:pPr>
            <a:endParaRPr lang="en-US" sz="1200" dirty="0" smtClean="0"/>
          </a:p>
          <a:p>
            <a:pPr lvl="1"/>
            <a:r>
              <a:rPr lang="en-US" sz="2000" u="sng" dirty="0" smtClean="0"/>
              <a:t>Delegate</a:t>
            </a:r>
          </a:p>
          <a:p>
            <a:pPr lvl="2"/>
            <a:r>
              <a:rPr lang="en-US" dirty="0" smtClean="0"/>
              <a:t>You enlist or appoint someone else to help in intervening</a:t>
            </a:r>
          </a:p>
        </p:txBody>
      </p:sp>
    </p:spTree>
    <p:extLst>
      <p:ext uri="{BB962C8B-B14F-4D97-AF65-F5344CB8AC3E}">
        <p14:creationId xmlns:p14="http://schemas.microsoft.com/office/powerpoint/2010/main" val="1653637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1:</a:t>
            </a:r>
            <a:br>
              <a:rPr lang="en-US" dirty="0" smtClean="0"/>
            </a:br>
            <a:r>
              <a:rPr lang="en-US" dirty="0" smtClean="0"/>
              <a:t>Stalking</a:t>
            </a:r>
            <a:endParaRPr lang="en-US" dirty="0"/>
          </a:p>
        </p:txBody>
      </p:sp>
      <p:sp>
        <p:nvSpPr>
          <p:cNvPr id="3" name="Content Placeholder 2"/>
          <p:cNvSpPr>
            <a:spLocks noGrp="1"/>
          </p:cNvSpPr>
          <p:nvPr>
            <p:ph idx="1"/>
          </p:nvPr>
        </p:nvSpPr>
        <p:spPr>
          <a:xfrm>
            <a:off x="498474" y="1981200"/>
            <a:ext cx="7556313" cy="4470400"/>
          </a:xfrm>
        </p:spPr>
        <p:txBody>
          <a:bodyPr>
            <a:normAutofit fontScale="92500" lnSpcReduction="10000"/>
          </a:bodyPr>
          <a:lstStyle/>
          <a:p>
            <a:pPr marL="0" indent="0">
              <a:buNone/>
            </a:pPr>
            <a:r>
              <a:rPr lang="en-US" dirty="0"/>
              <a:t>You and your friends, Mary and </a:t>
            </a:r>
            <a:r>
              <a:rPr lang="en-US" dirty="0" smtClean="0"/>
              <a:t>Jill, </a:t>
            </a:r>
            <a:r>
              <a:rPr lang="en-US" dirty="0"/>
              <a:t>are studying at the library. While studying, you notice Mary is continuously checking her ex-boyfriend, Shane’s social media pages. Mary shares with you that she is keeping track of where Shane is so she can “accidently” run into him on campus. She excitedly states that she knew he would be at the library this afternoon, and sees him walking into the study area now. Mary starts to get up from the study table to walk towards Shane.  </a:t>
            </a:r>
          </a:p>
          <a:p>
            <a:pPr marL="0" indent="0">
              <a:buNone/>
            </a:pPr>
            <a:r>
              <a:rPr lang="en-US" sz="2200" dirty="0" smtClean="0"/>
              <a:t>How would you intervene?</a:t>
            </a:r>
          </a:p>
          <a:p>
            <a:r>
              <a:rPr lang="en-US" dirty="0" smtClean="0"/>
              <a:t>Direct</a:t>
            </a:r>
          </a:p>
          <a:p>
            <a:r>
              <a:rPr lang="en-US" dirty="0" smtClean="0"/>
              <a:t>Distract</a:t>
            </a:r>
          </a:p>
          <a:p>
            <a:r>
              <a:rPr lang="en-US" dirty="0" smtClean="0"/>
              <a:t>Delegate</a:t>
            </a:r>
            <a:endParaRPr lang="en-US" dirty="0"/>
          </a:p>
        </p:txBody>
      </p:sp>
    </p:spTree>
    <p:extLst>
      <p:ext uri="{BB962C8B-B14F-4D97-AF65-F5344CB8AC3E}">
        <p14:creationId xmlns:p14="http://schemas.microsoft.com/office/powerpoint/2010/main" val="1141577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2: </a:t>
            </a:r>
            <a:br>
              <a:rPr lang="en-US" dirty="0" smtClean="0"/>
            </a:br>
            <a:r>
              <a:rPr lang="en-US" dirty="0" smtClean="0"/>
              <a:t>Intimate Partner Violence</a:t>
            </a:r>
            <a:endParaRPr lang="en-US" dirty="0"/>
          </a:p>
        </p:txBody>
      </p:sp>
      <p:sp>
        <p:nvSpPr>
          <p:cNvPr id="3" name="Content Placeholder 2"/>
          <p:cNvSpPr>
            <a:spLocks noGrp="1"/>
          </p:cNvSpPr>
          <p:nvPr>
            <p:ph idx="1"/>
          </p:nvPr>
        </p:nvSpPr>
        <p:spPr>
          <a:xfrm>
            <a:off x="498474" y="1981200"/>
            <a:ext cx="7556313" cy="4546600"/>
          </a:xfrm>
        </p:spPr>
        <p:txBody>
          <a:bodyPr/>
          <a:lstStyle/>
          <a:p>
            <a:pPr marL="0" indent="0">
              <a:buNone/>
            </a:pPr>
            <a:r>
              <a:rPr lang="en-US" dirty="0"/>
              <a:t>During the holiday season, you are shopping at Target for some gifts. As you pass the home goods department, you see Sally (a girl from your English class this semester) and her boyfriend Mitchell in the towel aisle. Mitchell has a firm, twisting grip on Sally’s arm, and is loudly telling her that she is not allowed to spend any more of her money on frivolous purchases. Sally looks visibly upset, distraught, and worrisome</a:t>
            </a:r>
            <a:r>
              <a:rPr lang="en-US" dirty="0" smtClean="0"/>
              <a:t>. </a:t>
            </a:r>
          </a:p>
          <a:p>
            <a:pPr marL="0" indent="0">
              <a:buNone/>
            </a:pPr>
            <a:r>
              <a:rPr lang="en-US" dirty="0"/>
              <a:t>How would you intervene?</a:t>
            </a:r>
          </a:p>
          <a:p>
            <a:r>
              <a:rPr lang="en-US" dirty="0"/>
              <a:t>Direct</a:t>
            </a:r>
          </a:p>
          <a:p>
            <a:r>
              <a:rPr lang="en-US" dirty="0"/>
              <a:t>Distract</a:t>
            </a:r>
          </a:p>
          <a:p>
            <a:r>
              <a:rPr lang="en-US" dirty="0"/>
              <a:t>Delegate</a:t>
            </a:r>
          </a:p>
          <a:p>
            <a:pPr marL="0" indent="0">
              <a:buNone/>
            </a:pPr>
            <a:endParaRPr lang="en-US" dirty="0"/>
          </a:p>
        </p:txBody>
      </p:sp>
    </p:spTree>
    <p:extLst>
      <p:ext uri="{BB962C8B-B14F-4D97-AF65-F5344CB8AC3E}">
        <p14:creationId xmlns:p14="http://schemas.microsoft.com/office/powerpoint/2010/main" val="3083720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a:t>
            </a:r>
            <a:br>
              <a:rPr lang="en-US" dirty="0" smtClean="0"/>
            </a:br>
            <a:r>
              <a:rPr lang="en-US" dirty="0" smtClean="0"/>
              <a:t>Sexual Assault</a:t>
            </a:r>
            <a:endParaRPr lang="en-US" dirty="0"/>
          </a:p>
        </p:txBody>
      </p:sp>
      <p:sp>
        <p:nvSpPr>
          <p:cNvPr id="3" name="Content Placeholder 2"/>
          <p:cNvSpPr>
            <a:spLocks noGrp="1"/>
          </p:cNvSpPr>
          <p:nvPr>
            <p:ph idx="1"/>
          </p:nvPr>
        </p:nvSpPr>
        <p:spPr>
          <a:xfrm>
            <a:off x="498474" y="1981200"/>
            <a:ext cx="7556313" cy="4495800"/>
          </a:xfrm>
        </p:spPr>
        <p:txBody>
          <a:bodyPr/>
          <a:lstStyle/>
          <a:p>
            <a:pPr marL="0" indent="0">
              <a:buNone/>
            </a:pPr>
            <a:r>
              <a:rPr lang="en-US" dirty="0"/>
              <a:t>It is the first week of classes, and you and a few new friends decide to attend a student party off campus. You arrive at the party to find many students drinking and several heavily intoxicated. While chatting with some other students, you see your friends, Carolyn and Mark – both drunk and stumbling up the stairway – headed towards a bedroom. </a:t>
            </a:r>
            <a:endParaRPr lang="en-US" dirty="0" smtClean="0"/>
          </a:p>
          <a:p>
            <a:pPr marL="0" indent="0">
              <a:buNone/>
            </a:pPr>
            <a:r>
              <a:rPr lang="en-US" dirty="0"/>
              <a:t>How would you intervene?</a:t>
            </a:r>
          </a:p>
          <a:p>
            <a:r>
              <a:rPr lang="en-US" dirty="0"/>
              <a:t>Direct</a:t>
            </a:r>
          </a:p>
          <a:p>
            <a:r>
              <a:rPr lang="en-US" dirty="0"/>
              <a:t>Distract</a:t>
            </a:r>
          </a:p>
          <a:p>
            <a:r>
              <a:rPr lang="en-US" dirty="0"/>
              <a:t>Delegate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783818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500" dirty="0" smtClean="0"/>
              <a:t>Scenario 4:</a:t>
            </a:r>
            <a:br>
              <a:rPr lang="en-US" sz="3500" dirty="0" smtClean="0"/>
            </a:br>
            <a:r>
              <a:rPr lang="en-US" sz="3500" dirty="0" smtClean="0"/>
              <a:t>Microaggressions &amp; Social Isolation</a:t>
            </a:r>
            <a:endParaRPr lang="en-US" sz="3500" dirty="0"/>
          </a:p>
        </p:txBody>
      </p:sp>
      <p:sp>
        <p:nvSpPr>
          <p:cNvPr id="3" name="Content Placeholder 2"/>
          <p:cNvSpPr>
            <a:spLocks noGrp="1"/>
          </p:cNvSpPr>
          <p:nvPr>
            <p:ph idx="1"/>
          </p:nvPr>
        </p:nvSpPr>
        <p:spPr>
          <a:xfrm>
            <a:off x="498474" y="1981200"/>
            <a:ext cx="7556313" cy="4483100"/>
          </a:xfrm>
        </p:spPr>
        <p:txBody>
          <a:bodyPr>
            <a:normAutofit fontScale="92500" lnSpcReduction="10000"/>
          </a:bodyPr>
          <a:lstStyle/>
          <a:p>
            <a:pPr marL="0" indent="0">
              <a:buNone/>
            </a:pPr>
            <a:r>
              <a:rPr lang="en-US" dirty="0"/>
              <a:t>During lunch time, you and your friend Amy head to Gallagher to grab a sandwich and look over your notes for an upcoming test you both have </a:t>
            </a:r>
            <a:r>
              <a:rPr lang="en-US" dirty="0" smtClean="0"/>
              <a:t>later in the </a:t>
            </a:r>
            <a:r>
              <a:rPr lang="en-US" dirty="0"/>
              <a:t>afternoon. When looking for a place to sit, you notice that several students are avoiding sitting by Alex, a student who stands out as being different from others in many ways. </a:t>
            </a:r>
            <a:r>
              <a:rPr lang="en-US" dirty="0" smtClean="0"/>
              <a:t>You overhear one student say, “Did you see Alex’s project in class today?” and another student replied, “Yeah, it was so gay!” and then the </a:t>
            </a:r>
            <a:r>
              <a:rPr lang="en-US" dirty="0"/>
              <a:t>group of students </a:t>
            </a:r>
            <a:r>
              <a:rPr lang="en-US" dirty="0" smtClean="0"/>
              <a:t>erupt into laughter. </a:t>
            </a:r>
            <a:endParaRPr lang="en-US" dirty="0"/>
          </a:p>
          <a:p>
            <a:pPr marL="0" indent="0">
              <a:buNone/>
            </a:pPr>
            <a:r>
              <a:rPr lang="en-US" dirty="0"/>
              <a:t>How would you intervene?</a:t>
            </a:r>
          </a:p>
          <a:p>
            <a:r>
              <a:rPr lang="en-US" dirty="0"/>
              <a:t>Direct</a:t>
            </a:r>
          </a:p>
          <a:p>
            <a:r>
              <a:rPr lang="en-US" dirty="0"/>
              <a:t>Distract</a:t>
            </a:r>
          </a:p>
          <a:p>
            <a:r>
              <a:rPr lang="en-US" dirty="0"/>
              <a:t>Delegate</a:t>
            </a:r>
          </a:p>
          <a:p>
            <a:pPr marL="0" indent="0">
              <a:buNone/>
            </a:pPr>
            <a:endParaRPr lang="en-US" dirty="0"/>
          </a:p>
        </p:txBody>
      </p:sp>
    </p:spTree>
    <p:extLst>
      <p:ext uri="{BB962C8B-B14F-4D97-AF65-F5344CB8AC3E}">
        <p14:creationId xmlns:p14="http://schemas.microsoft.com/office/powerpoint/2010/main" val="437010889"/>
      </p:ext>
    </p:extLst>
  </p:cSld>
  <p:clrMapOvr>
    <a:masterClrMapping/>
  </p:clrMapOvr>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3842</TotalTime>
  <Words>758</Words>
  <Application>Microsoft Office PowerPoint</Application>
  <PresentationFormat>On-screen Show (4:3)</PresentationFormat>
  <Paragraphs>81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Rockwell</vt:lpstr>
      <vt:lpstr>Wingdings</vt:lpstr>
      <vt:lpstr>Advantage</vt:lpstr>
      <vt:lpstr>The Sixth Week Module 6b Awareness &amp; Action</vt:lpstr>
      <vt:lpstr>Homework Assigned in Module 5:  Jackson Katz’s Ted Talk </vt:lpstr>
      <vt:lpstr>Microaggressions</vt:lpstr>
      <vt:lpstr>Recognizing &amp; Taking Action</vt:lpstr>
      <vt:lpstr>Becoming an “Upstander”</vt:lpstr>
      <vt:lpstr>Scenario 1: Stalking</vt:lpstr>
      <vt:lpstr>Scenario 2:  Intimate Partner Violence</vt:lpstr>
      <vt:lpstr>Scenario 3: Sexual Assault</vt:lpstr>
      <vt:lpstr>Scenario 4: Microaggressions &amp; Social Isolation</vt:lpstr>
      <vt:lpstr>A Fourth “D” of Bystander Intervention</vt:lpstr>
      <vt:lpstr>Class Activity</vt:lpstr>
    </vt:vector>
  </TitlesOfParts>
  <Company>Niagara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Fifth Week:  Awareness &amp; Action – Block 5a</dc:title>
  <dc:creator>Jennifer Beebe</dc:creator>
  <cp:lastModifiedBy>Lisa Williams</cp:lastModifiedBy>
  <cp:revision>54</cp:revision>
  <dcterms:created xsi:type="dcterms:W3CDTF">2017-06-27T19:10:14Z</dcterms:created>
  <dcterms:modified xsi:type="dcterms:W3CDTF">2021-08-23T14:30:03Z</dcterms:modified>
</cp:coreProperties>
</file>