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62" r:id="rId3"/>
    <p:sldId id="263" r:id="rId4"/>
    <p:sldId id="261" r:id="rId5"/>
    <p:sldId id="264" r:id="rId6"/>
    <p:sldId id="258" r:id="rId7"/>
    <p:sldId id="267"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5"/>
  </p:normalViewPr>
  <p:slideViewPr>
    <p:cSldViewPr snapToGrid="0" snapToObjects="1">
      <p:cViewPr varScale="1">
        <p:scale>
          <a:sx n="79" d="100"/>
          <a:sy n="79" d="100"/>
        </p:scale>
        <p:origin x="149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C0495-C23F-6C41-89ED-B3316B534680}" type="datetimeFigureOut">
              <a:rPr lang="en-US" smtClean="0"/>
              <a:t>8/31/2021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63B9C-7473-4944-8F88-026A52B34FC1}" type="slidenum">
              <a:rPr lang="en-US" smtClean="0"/>
              <a:t>‹#›</a:t>
            </a:fld>
            <a:endParaRPr lang="en-US"/>
          </a:p>
        </p:txBody>
      </p:sp>
    </p:spTree>
    <p:extLst>
      <p:ext uri="{BB962C8B-B14F-4D97-AF65-F5344CB8AC3E}">
        <p14:creationId xmlns:p14="http://schemas.microsoft.com/office/powerpoint/2010/main" val="1342090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82BBA6-D7CB-4D86-808E-E1514CBF0D0B}"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92834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points are taken</a:t>
            </a:r>
            <a:r>
              <a:rPr lang="en-US" baseline="0" dirty="0"/>
              <a:t> from Fr. </a:t>
            </a:r>
            <a:r>
              <a:rPr lang="en-US" baseline="0" dirty="0" err="1"/>
              <a:t>Gouldrick’s</a:t>
            </a:r>
            <a:r>
              <a:rPr lang="en-US" baseline="0" dirty="0"/>
              <a:t> mission outline, 2013</a:t>
            </a:r>
            <a:endParaRPr lang="en-US" dirty="0"/>
          </a:p>
        </p:txBody>
      </p:sp>
      <p:sp>
        <p:nvSpPr>
          <p:cNvPr id="4" name="Slide Number Placeholder 3"/>
          <p:cNvSpPr>
            <a:spLocks noGrp="1"/>
          </p:cNvSpPr>
          <p:nvPr>
            <p:ph type="sldNum" sz="quarter" idx="10"/>
          </p:nvPr>
        </p:nvSpPr>
        <p:spPr/>
        <p:txBody>
          <a:bodyPr/>
          <a:lstStyle/>
          <a:p>
            <a:fld id="{71463B9C-7473-4944-8F88-026A52B34FC1}" type="slidenum">
              <a:rPr lang="en-US" smtClean="0"/>
              <a:t>5</a:t>
            </a:fld>
            <a:endParaRPr lang="en-US"/>
          </a:p>
        </p:txBody>
      </p:sp>
    </p:spTree>
    <p:extLst>
      <p:ext uri="{BB962C8B-B14F-4D97-AF65-F5344CB8AC3E}">
        <p14:creationId xmlns:p14="http://schemas.microsoft.com/office/powerpoint/2010/main" val="59902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535943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45961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2375539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4153941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5405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124411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9563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2758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8646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55690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78406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5975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5460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87677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niagara.edu/general-education/"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1429987"/>
            <a:ext cx="7681913" cy="2241164"/>
          </a:xfrm>
        </p:spPr>
        <p:txBody>
          <a:bodyPr/>
          <a:lstStyle/>
          <a:p>
            <a:pPr algn="ctr"/>
            <a:r>
              <a:rPr lang="en-US" dirty="0"/>
              <a:t/>
            </a:r>
            <a:br>
              <a:rPr lang="en-US" dirty="0"/>
            </a:br>
            <a:r>
              <a:rPr lang="en-US" dirty="0">
                <a:effectLst/>
              </a:rPr>
              <a:t>NU’s Mission: Our Vincentian Heritage and Culture </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endParaRPr lang="en-US" sz="2000" dirty="0"/>
          </a:p>
        </p:txBody>
      </p:sp>
    </p:spTree>
    <p:extLst>
      <p:ext uri="{BB962C8B-B14F-4D97-AF65-F5344CB8AC3E}">
        <p14:creationId xmlns:p14="http://schemas.microsoft.com/office/powerpoint/2010/main" val="415112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41906"/>
          </a:xfrm>
        </p:spPr>
        <p:txBody>
          <a:bodyPr/>
          <a:lstStyle/>
          <a:p>
            <a:r>
              <a:rPr lang="en-US" b="1" dirty="0"/>
              <a:t>The Niagara University Mission</a:t>
            </a:r>
            <a:br>
              <a:rPr lang="en-US" b="1" dirty="0"/>
            </a:br>
            <a:endParaRPr lang="en-US" dirty="0"/>
          </a:p>
        </p:txBody>
      </p:sp>
      <p:sp>
        <p:nvSpPr>
          <p:cNvPr id="6" name="Text Placeholder 5"/>
          <p:cNvSpPr>
            <a:spLocks noGrp="1"/>
          </p:cNvSpPr>
          <p:nvPr>
            <p:ph type="body" sz="quarter" idx="10"/>
          </p:nvPr>
        </p:nvSpPr>
        <p:spPr>
          <a:xfrm>
            <a:off x="381000" y="1411552"/>
            <a:ext cx="8382000" cy="2322687"/>
          </a:xfrm>
        </p:spPr>
        <p:txBody>
          <a:bodyPr/>
          <a:lstStyle/>
          <a:p>
            <a:pPr marL="0" indent="0">
              <a:buNone/>
            </a:pPr>
            <a:r>
              <a:rPr lang="en-US" i="1" dirty="0"/>
              <a:t>Niagara University </a:t>
            </a:r>
            <a:r>
              <a:rPr lang="en-US" b="1" i="1" dirty="0"/>
              <a:t>educates</a:t>
            </a:r>
            <a:r>
              <a:rPr lang="en-US" i="1" dirty="0"/>
              <a:t> its students</a:t>
            </a:r>
            <a:r>
              <a:rPr lang="en-US" dirty="0"/>
              <a:t> </a:t>
            </a:r>
            <a:r>
              <a:rPr lang="en-US" i="1" dirty="0"/>
              <a:t>and </a:t>
            </a:r>
            <a:r>
              <a:rPr lang="en-US" b="1" i="1" dirty="0"/>
              <a:t>enriches</a:t>
            </a:r>
            <a:r>
              <a:rPr lang="en-US" i="1" dirty="0"/>
              <a:t> their lives through programs in the </a:t>
            </a:r>
            <a:r>
              <a:rPr lang="en-US" b="1" i="1" dirty="0"/>
              <a:t>liberal arts</a:t>
            </a:r>
            <a:r>
              <a:rPr lang="en-US" i="1" dirty="0"/>
              <a:t> and through </a:t>
            </a:r>
            <a:r>
              <a:rPr lang="en-US" b="1" i="1" dirty="0"/>
              <a:t>career preparation</a:t>
            </a:r>
            <a:r>
              <a:rPr lang="en-US" i="1" dirty="0"/>
              <a:t>, Informed by the </a:t>
            </a:r>
            <a:r>
              <a:rPr lang="en-US" b="1" i="1" dirty="0"/>
              <a:t>Catholic</a:t>
            </a:r>
            <a:r>
              <a:rPr lang="en-US" i="1" dirty="0"/>
              <a:t> and </a:t>
            </a:r>
            <a:r>
              <a:rPr lang="en-US" b="1" i="1" dirty="0"/>
              <a:t>Vincentian</a:t>
            </a:r>
            <a:r>
              <a:rPr lang="en-US" i="1" dirty="0"/>
              <a:t> traditions.</a:t>
            </a:r>
            <a:endParaRPr lang="en-US" dirty="0"/>
          </a:p>
          <a:p>
            <a:endParaRPr lang="en-US" dirty="0"/>
          </a:p>
        </p:txBody>
      </p:sp>
    </p:spTree>
    <p:extLst>
      <p:ext uri="{BB962C8B-B14F-4D97-AF65-F5344CB8AC3E}">
        <p14:creationId xmlns:p14="http://schemas.microsoft.com/office/powerpoint/2010/main" val="21441763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144000" cy="394980"/>
          </a:xfrm>
        </p:spPr>
        <p:txBody>
          <a:bodyPr/>
          <a:lstStyle/>
          <a:p>
            <a:pPr algn="ctr"/>
            <a:r>
              <a:rPr lang="en-US" sz="2800" dirty="0"/>
              <a:t>General Education goals</a:t>
            </a:r>
          </a:p>
        </p:txBody>
      </p:sp>
      <p:sp>
        <p:nvSpPr>
          <p:cNvPr id="3" name="Content Placeholder 2"/>
          <p:cNvSpPr>
            <a:spLocks noGrp="1"/>
          </p:cNvSpPr>
          <p:nvPr>
            <p:ph sz="half" idx="1"/>
          </p:nvPr>
        </p:nvSpPr>
        <p:spPr>
          <a:xfrm>
            <a:off x="152399" y="762000"/>
            <a:ext cx="8691512" cy="6407907"/>
          </a:xfrm>
        </p:spPr>
        <p:txBody>
          <a:bodyPr/>
          <a:lstStyle/>
          <a:p>
            <a:pPr marL="0" indent="0">
              <a:buNone/>
            </a:pPr>
            <a:r>
              <a:rPr lang="en-US" sz="2400" dirty="0"/>
              <a:t>General Education courses develop:</a:t>
            </a:r>
          </a:p>
          <a:p>
            <a:r>
              <a:rPr lang="en-US" sz="2400" dirty="0"/>
              <a:t>Critical thinking skills</a:t>
            </a:r>
          </a:p>
          <a:p>
            <a:r>
              <a:rPr lang="en-US" sz="2400" dirty="0"/>
              <a:t>Information literacy skills</a:t>
            </a:r>
          </a:p>
          <a:p>
            <a:r>
              <a:rPr lang="en-US" sz="2400" dirty="0"/>
              <a:t>Communication skills and the ability to work effectively with diverse groups</a:t>
            </a:r>
          </a:p>
          <a:p>
            <a:r>
              <a:rPr lang="en-US" b="1" dirty="0"/>
              <a:t>ethical and values foundation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1800" dirty="0"/>
              <a:t>Source: General Education </a:t>
            </a:r>
            <a:r>
              <a:rPr lang="en-US" sz="1800" dirty="0">
                <a:hlinkClick r:id="rId2"/>
              </a:rPr>
              <a:t>http://www.niagara.edu/general-education/</a:t>
            </a:r>
            <a:endParaRPr lang="en-US" sz="1800" dirty="0"/>
          </a:p>
          <a:p>
            <a:pPr marL="0" indent="0">
              <a:buNone/>
            </a:pPr>
            <a:endParaRPr lang="en-US" sz="2400" dirty="0"/>
          </a:p>
        </p:txBody>
      </p:sp>
    </p:spTree>
    <p:extLst>
      <p:ext uri="{BB962C8B-B14F-4D97-AF65-F5344CB8AC3E}">
        <p14:creationId xmlns:p14="http://schemas.microsoft.com/office/powerpoint/2010/main" val="40669589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a:t>What is a Catholic University?</a:t>
            </a:r>
          </a:p>
        </p:txBody>
      </p:sp>
      <p:sp>
        <p:nvSpPr>
          <p:cNvPr id="3" name="Content Placeholder 2"/>
          <p:cNvSpPr>
            <a:spLocks noGrp="1"/>
          </p:cNvSpPr>
          <p:nvPr>
            <p:ph idx="1"/>
          </p:nvPr>
        </p:nvSpPr>
        <p:spPr>
          <a:xfrm>
            <a:off x="365512" y="1412875"/>
            <a:ext cx="8382000" cy="4541756"/>
          </a:xfrm>
        </p:spPr>
        <p:txBody>
          <a:bodyPr/>
          <a:lstStyle/>
          <a:p>
            <a:pPr marL="0" indent="0">
              <a:buNone/>
            </a:pPr>
            <a:r>
              <a:rPr lang="en-US" i="1" dirty="0"/>
              <a:t> A</a:t>
            </a:r>
            <a:r>
              <a:rPr lang="en-US" b="1" i="1" dirty="0"/>
              <a:t> </a:t>
            </a:r>
            <a:r>
              <a:rPr lang="en-US" i="1" dirty="0"/>
              <a:t>Catholic university is called to be </a:t>
            </a:r>
            <a:r>
              <a:rPr lang="en-US" b="1" i="1" dirty="0"/>
              <a:t>“an incomparable center of creativity and dissemination of knowledge for the good of humanity.  It is dedicated to research, to teaching and to the education of students who freely associate with their teachers in a common love of knowledge.</a:t>
            </a:r>
            <a:r>
              <a:rPr lang="en-US" i="1" dirty="0"/>
              <a:t>”</a:t>
            </a:r>
          </a:p>
          <a:p>
            <a:pPr marL="0" indent="0">
              <a:buNone/>
            </a:pPr>
            <a:endParaRPr lang="en-US" i="1" dirty="0"/>
          </a:p>
          <a:p>
            <a:pPr marL="0" indent="0">
              <a:buNone/>
            </a:pPr>
            <a:r>
              <a:rPr lang="en-US" sz="2000" i="1" dirty="0"/>
              <a:t>	--</a:t>
            </a:r>
            <a:r>
              <a:rPr lang="en-US" sz="2000" dirty="0"/>
              <a:t>Pope John Paul II, </a:t>
            </a:r>
            <a:r>
              <a:rPr lang="en-US" sz="2000" i="1" dirty="0"/>
              <a:t>Ex </a:t>
            </a:r>
            <a:r>
              <a:rPr lang="en-US" sz="2000" i="1" dirty="0" err="1"/>
              <a:t>corde</a:t>
            </a:r>
            <a:r>
              <a:rPr lang="en-US" sz="2000" i="1" dirty="0"/>
              <a:t> ecclesiae:  Apostolic Constitution of the 	Supreme Pontiff John Paul Second on Catholic Universities.</a:t>
            </a:r>
            <a:r>
              <a:rPr lang="en-US" sz="2000" dirty="0"/>
              <a:t> August 15, 	1990, </a:t>
            </a:r>
            <a:r>
              <a:rPr lang="en-US" sz="2000" dirty="0" err="1"/>
              <a:t>para</a:t>
            </a:r>
            <a:r>
              <a:rPr lang="en-US" sz="2000" dirty="0"/>
              <a:t>. 1</a:t>
            </a:r>
          </a:p>
        </p:txBody>
      </p:sp>
    </p:spTree>
    <p:extLst>
      <p:ext uri="{BB962C8B-B14F-4D97-AF65-F5344CB8AC3E}">
        <p14:creationId xmlns:p14="http://schemas.microsoft.com/office/powerpoint/2010/main" val="28266148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lstStyle/>
          <a:p>
            <a:r>
              <a:rPr lang="en-US" sz="3600" dirty="0"/>
              <a:t>Three hallmarks of a Catholic university:</a:t>
            </a:r>
          </a:p>
        </p:txBody>
      </p:sp>
      <p:sp>
        <p:nvSpPr>
          <p:cNvPr id="3" name="Content Placeholder 2"/>
          <p:cNvSpPr>
            <a:spLocks noGrp="1"/>
          </p:cNvSpPr>
          <p:nvPr>
            <p:ph idx="1"/>
          </p:nvPr>
        </p:nvSpPr>
        <p:spPr>
          <a:xfrm>
            <a:off x="381000" y="982400"/>
            <a:ext cx="8382000" cy="3625608"/>
          </a:xfrm>
        </p:spPr>
        <p:txBody>
          <a:bodyPr/>
          <a:lstStyle/>
          <a:p>
            <a:r>
              <a:rPr lang="en-US" sz="2400" dirty="0"/>
              <a:t>a community of learning where students and teachers affirm and encourage one another in a love for learning. </a:t>
            </a:r>
          </a:p>
          <a:p>
            <a:endParaRPr lang="en-US" sz="2400" dirty="0"/>
          </a:p>
          <a:p>
            <a:r>
              <a:rPr lang="en-US" sz="2400" dirty="0"/>
              <a:t>knowledge is always at the service of promoting and sustaining the innate human dignity and value of every human being and the culture in which they live.</a:t>
            </a:r>
          </a:p>
          <a:p>
            <a:pPr marL="0" indent="0">
              <a:buNone/>
            </a:pPr>
            <a:endParaRPr lang="en-US" sz="2400" dirty="0"/>
          </a:p>
          <a:p>
            <a:r>
              <a:rPr lang="en-US" sz="2400" dirty="0"/>
              <a:t>Because knowledge serves the betterment of humanity and culture, a Catholic university strives for an integration of all knowledge. </a:t>
            </a:r>
          </a:p>
        </p:txBody>
      </p:sp>
    </p:spTree>
    <p:extLst>
      <p:ext uri="{BB962C8B-B14F-4D97-AF65-F5344CB8AC3E}">
        <p14:creationId xmlns:p14="http://schemas.microsoft.com/office/powerpoint/2010/main" val="15597680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75" y="333375"/>
            <a:ext cx="8686800" cy="1114425"/>
          </a:xfrm>
        </p:spPr>
        <p:txBody>
          <a:bodyPr>
            <a:noAutofit/>
          </a:bodyPr>
          <a:lstStyle/>
          <a:p>
            <a:pPr algn="ctr"/>
            <a:r>
              <a:rPr lang="en-US" sz="2800" dirty="0"/>
              <a:t>Our Vincentian Tradition: St. Vincent de Paul, 1591-1660 and</a:t>
            </a:r>
            <a:br>
              <a:rPr lang="en-US" sz="2800" dirty="0"/>
            </a:br>
            <a:r>
              <a:rPr lang="en-US" sz="2800" dirty="0"/>
              <a:t> St. Louise de </a:t>
            </a:r>
            <a:r>
              <a:rPr lang="en-US" sz="2800" dirty="0" err="1"/>
              <a:t>Marillac</a:t>
            </a:r>
            <a:r>
              <a:rPr lang="en-US" sz="2800" dirty="0"/>
              <a:t>, 1581-1660 </a:t>
            </a:r>
          </a:p>
        </p:txBody>
      </p:sp>
      <p:sp>
        <p:nvSpPr>
          <p:cNvPr id="3" name="TextBox 2"/>
          <p:cNvSpPr txBox="1"/>
          <p:nvPr/>
        </p:nvSpPr>
        <p:spPr>
          <a:xfrm>
            <a:off x="1104405" y="6457042"/>
            <a:ext cx="6281656" cy="276999"/>
          </a:xfrm>
          <a:prstGeom prst="rect">
            <a:avLst/>
          </a:prstGeom>
          <a:noFill/>
        </p:spPr>
        <p:txBody>
          <a:bodyPr wrap="none" rtlCol="0">
            <a:spAutoFit/>
          </a:bodyPr>
          <a:lstStyle/>
          <a:p>
            <a:r>
              <a:rPr lang="en-US" sz="1200" dirty="0"/>
              <a:t>Source https://</a:t>
            </a:r>
            <a:r>
              <a:rPr lang="en-US" sz="1200" dirty="0" err="1"/>
              <a:t>sites.niagara.edu</a:t>
            </a:r>
            <a:r>
              <a:rPr lang="en-US" sz="1200" dirty="0"/>
              <a:t>/other/our-</a:t>
            </a:r>
            <a:r>
              <a:rPr lang="en-US" sz="1200" dirty="0" err="1"/>
              <a:t>vincentian</a:t>
            </a:r>
            <a:r>
              <a:rPr lang="en-US" sz="1200" dirty="0"/>
              <a:t>-mission/the-</a:t>
            </a:r>
            <a:r>
              <a:rPr lang="en-US" sz="1200" dirty="0" err="1"/>
              <a:t>vincentian</a:t>
            </a:r>
            <a:r>
              <a:rPr lang="en-US" sz="1200" dirty="0"/>
              <a:t>-family-key-players/:</a:t>
            </a:r>
          </a:p>
        </p:txBody>
      </p:sp>
      <p:pic>
        <p:nvPicPr>
          <p:cNvPr id="7" name="Picture 6">
            <a:extLst>
              <a:ext uri="{FF2B5EF4-FFF2-40B4-BE49-F238E27FC236}">
                <a16:creationId xmlns:a16="http://schemas.microsoft.com/office/drawing/2014/main" id="{8DEF2DC1-C689-B241-9A9A-E8409258D149}"/>
              </a:ext>
            </a:extLst>
          </p:cNvPr>
          <p:cNvPicPr>
            <a:picLocks noChangeAspect="1"/>
          </p:cNvPicPr>
          <p:nvPr/>
        </p:nvPicPr>
        <p:blipFill>
          <a:blip r:embed="rId2"/>
          <a:stretch>
            <a:fillRect/>
          </a:stretch>
        </p:blipFill>
        <p:spPr>
          <a:xfrm>
            <a:off x="269875" y="1320016"/>
            <a:ext cx="4275520" cy="4760079"/>
          </a:xfrm>
          <a:prstGeom prst="rect">
            <a:avLst/>
          </a:prstGeom>
        </p:spPr>
      </p:pic>
      <p:pic>
        <p:nvPicPr>
          <p:cNvPr id="8" name="Picture 7">
            <a:extLst>
              <a:ext uri="{FF2B5EF4-FFF2-40B4-BE49-F238E27FC236}">
                <a16:creationId xmlns:a16="http://schemas.microsoft.com/office/drawing/2014/main" id="{299C5C2B-6D0D-F349-9E1A-6D9DCDEEE0B9}"/>
              </a:ext>
            </a:extLst>
          </p:cNvPr>
          <p:cNvPicPr>
            <a:picLocks noChangeAspect="1"/>
          </p:cNvPicPr>
          <p:nvPr/>
        </p:nvPicPr>
        <p:blipFill>
          <a:blip r:embed="rId3"/>
          <a:stretch>
            <a:fillRect/>
          </a:stretch>
        </p:blipFill>
        <p:spPr>
          <a:xfrm>
            <a:off x="5237017" y="1315522"/>
            <a:ext cx="3411389" cy="4764573"/>
          </a:xfrm>
          <a:prstGeom prst="rect">
            <a:avLst/>
          </a:prstGeom>
        </p:spPr>
      </p:pic>
    </p:spTree>
    <p:extLst>
      <p:ext uri="{BB962C8B-B14F-4D97-AF65-F5344CB8AC3E}">
        <p14:creationId xmlns:p14="http://schemas.microsoft.com/office/powerpoint/2010/main" val="17767659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894604"/>
          </a:xfrm>
        </p:spPr>
        <p:txBody>
          <a:bodyPr/>
          <a:lstStyle/>
          <a:p>
            <a:pPr algn="ctr"/>
            <a:r>
              <a:rPr lang="en-US" sz="3200" b="1" dirty="0"/>
              <a:t>Learn more about Niagara University’s mission!</a:t>
            </a:r>
            <a:r>
              <a:rPr lang="en-US" sz="3200" dirty="0"/>
              <a:t/>
            </a:r>
            <a:br>
              <a:rPr lang="en-US" sz="3200" dirty="0"/>
            </a:br>
            <a:endParaRPr lang="en-US" sz="3200" dirty="0"/>
          </a:p>
        </p:txBody>
      </p:sp>
      <p:sp>
        <p:nvSpPr>
          <p:cNvPr id="3" name="Content Placeholder 2"/>
          <p:cNvSpPr>
            <a:spLocks noGrp="1"/>
          </p:cNvSpPr>
          <p:nvPr>
            <p:ph idx="1"/>
          </p:nvPr>
        </p:nvSpPr>
        <p:spPr>
          <a:xfrm>
            <a:off x="381000" y="865014"/>
            <a:ext cx="8382000" cy="3662541"/>
          </a:xfrm>
        </p:spPr>
        <p:txBody>
          <a:bodyPr/>
          <a:lstStyle/>
          <a:p>
            <a:pPr marL="0" indent="0">
              <a:buNone/>
            </a:pPr>
            <a:r>
              <a:rPr lang="en-US" sz="2400" dirty="0"/>
              <a:t>Participate in the events of Vincentian Heritage Week:</a:t>
            </a:r>
          </a:p>
          <a:p>
            <a:pPr lvl="1"/>
            <a:r>
              <a:rPr lang="en-US" sz="2000" dirty="0"/>
              <a:t>Family Weekend mass, Sun. Sept. 23, 11:00 am, Alumni Chapel</a:t>
            </a:r>
          </a:p>
          <a:p>
            <a:pPr lvl="1"/>
            <a:r>
              <a:rPr lang="en-US" sz="2000" dirty="0"/>
              <a:t>Vincentian Mission Panel: College of Education Poverty Initiatives, Wed. Sept. 26, 4:00-5:00, VINI 407</a:t>
            </a:r>
          </a:p>
          <a:p>
            <a:pPr lvl="1"/>
            <a:r>
              <a:rPr lang="en-US" sz="2000" dirty="0"/>
              <a:t>Dialogue on International Homelessness, Thurs. Sept. 27, 12:45-1:45, MPR LLG</a:t>
            </a:r>
          </a:p>
          <a:p>
            <a:pPr lvl="1"/>
            <a:r>
              <a:rPr lang="en-US" sz="2400" b="1" dirty="0"/>
              <a:t>Vincentian Heritage Week Mass, Fri. Sept. 28</a:t>
            </a:r>
            <a:r>
              <a:rPr lang="en-US" sz="2400" b="1" baseline="30000" dirty="0"/>
              <a:t>th</a:t>
            </a:r>
            <a:r>
              <a:rPr lang="en-US" sz="2400" b="1" dirty="0"/>
              <a:t>, 12:20 pm, Upper Level Gallagher Center</a:t>
            </a:r>
          </a:p>
          <a:p>
            <a:pPr lvl="1"/>
            <a:r>
              <a:rPr lang="en-US" sz="2000" dirty="0"/>
              <a:t>Saint Vincent de Paul Society Friends of the Poor Walk, Sat. Sept. 29</a:t>
            </a:r>
            <a:r>
              <a:rPr lang="en-US" sz="2000" baseline="30000" dirty="0"/>
              <a:t>th</a:t>
            </a:r>
            <a:r>
              <a:rPr lang="en-US" sz="2000" dirty="0"/>
              <a:t>, 8:30 am, Goat Island/American Falls</a:t>
            </a:r>
          </a:p>
          <a:p>
            <a:pPr marL="0" indent="0">
              <a:buNone/>
            </a:pPr>
            <a:endParaRPr lang="en-US" sz="2400" dirty="0"/>
          </a:p>
        </p:txBody>
      </p:sp>
    </p:spTree>
    <p:extLst>
      <p:ext uri="{BB962C8B-B14F-4D97-AF65-F5344CB8AC3E}">
        <p14:creationId xmlns:p14="http://schemas.microsoft.com/office/powerpoint/2010/main" val="10727555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A8FD-97D8-734E-A439-D6BF730B1F03}"/>
              </a:ext>
            </a:extLst>
          </p:cNvPr>
          <p:cNvSpPr>
            <a:spLocks noGrp="1"/>
          </p:cNvSpPr>
          <p:nvPr>
            <p:ph type="title"/>
          </p:nvPr>
        </p:nvSpPr>
        <p:spPr/>
        <p:txBody>
          <a:bodyPr/>
          <a:lstStyle/>
          <a:p>
            <a:r>
              <a:rPr lang="en-US" dirty="0"/>
              <a:t>Vincentian Heritage Video</a:t>
            </a:r>
          </a:p>
        </p:txBody>
      </p:sp>
      <p:sp>
        <p:nvSpPr>
          <p:cNvPr id="7" name="Content Placeholder 6">
            <a:extLst>
              <a:ext uri="{FF2B5EF4-FFF2-40B4-BE49-F238E27FC236}">
                <a16:creationId xmlns:a16="http://schemas.microsoft.com/office/drawing/2014/main" id="{3AB57886-C2EA-8542-8095-114438BF84E3}"/>
              </a:ext>
            </a:extLst>
          </p:cNvPr>
          <p:cNvSpPr>
            <a:spLocks noGrp="1"/>
          </p:cNvSpPr>
          <p:nvPr>
            <p:ph idx="1"/>
          </p:nvPr>
        </p:nvSpPr>
        <p:spPr>
          <a:xfrm>
            <a:off x="381000" y="1412875"/>
            <a:ext cx="8382000" cy="886397"/>
          </a:xfrm>
        </p:spPr>
        <p:txBody>
          <a:bodyPr/>
          <a:lstStyle/>
          <a:p>
            <a:r>
              <a:rPr lang="en-US" u="sng" dirty="0"/>
              <a:t>https://www.youtube.com/watch?v=QVQnRoAnekY</a:t>
            </a:r>
            <a:endParaRPr lang="en-US" dirty="0"/>
          </a:p>
        </p:txBody>
      </p:sp>
    </p:spTree>
    <p:extLst>
      <p:ext uri="{BB962C8B-B14F-4D97-AF65-F5344CB8AC3E}">
        <p14:creationId xmlns:p14="http://schemas.microsoft.com/office/powerpoint/2010/main" val="523376416"/>
      </p:ext>
    </p:extLst>
  </p:cSld>
  <p:clrMapOvr>
    <a:masterClrMapping/>
  </p:clrMapOvr>
  <p:transition>
    <p:fade/>
  </p:transition>
</p:sld>
</file>

<file path=ppt/theme/theme1.xml><?xml version="1.0" encoding="utf-8"?>
<a:theme xmlns:a="http://schemas.openxmlformats.org/drawingml/2006/main" name="TC102867539990">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19439</TotalTime>
  <Words>401</Words>
  <Application>Microsoft Office PowerPoint</Application>
  <PresentationFormat>On-screen Show (4:3)</PresentationFormat>
  <Paragraphs>39</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TC102867539990</vt:lpstr>
      <vt:lpstr> NU’s Mission: Our Vincentian Heritage and Culture </vt:lpstr>
      <vt:lpstr>The Niagara University Mission </vt:lpstr>
      <vt:lpstr>General Education goals</vt:lpstr>
      <vt:lpstr>What is a Catholic University?</vt:lpstr>
      <vt:lpstr>Three hallmarks of a Catholic university:</vt:lpstr>
      <vt:lpstr>Our Vincentian Tradition: St. Vincent de Paul, 1591-1660 and  St. Louise de Marillac, 1581-1660 </vt:lpstr>
      <vt:lpstr>Learn more about Niagara University’s mission! </vt:lpstr>
      <vt:lpstr>Vincentian Heritage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Goodbye High School,  Hello NU!</dc:title>
  <dc:creator>Stefanie Wichhart</dc:creator>
  <cp:lastModifiedBy>Lisa Williams</cp:lastModifiedBy>
  <cp:revision>38</cp:revision>
  <dcterms:created xsi:type="dcterms:W3CDTF">2013-07-09T18:57:24Z</dcterms:created>
  <dcterms:modified xsi:type="dcterms:W3CDTF">2021-08-31T12:31:44Z</dcterms:modified>
</cp:coreProperties>
</file>